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6228"/>
    <a:srgbClr val="820000"/>
    <a:srgbClr val="ACA16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2671C0-27D5-4A9B-9A76-E85636F91D47}" type="datetimeFigureOut">
              <a:rPr lang="en-US" smtClean="0"/>
              <a:pPr/>
              <a:t>8/18/2011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2671C0-27D5-4A9B-9A76-E85636F91D47}" type="datetimeFigureOut">
              <a:rPr lang="en-US" smtClean="0"/>
              <a:pPr/>
              <a:t>8/18/2011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2671C0-27D5-4A9B-9A76-E85636F91D47}" type="datetimeFigureOut">
              <a:rPr lang="en-US" smtClean="0"/>
              <a:pPr/>
              <a:t>8/18/2011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2671C0-27D5-4A9B-9A76-E85636F91D47}" type="datetimeFigureOut">
              <a:rPr lang="en-US" smtClean="0"/>
              <a:pPr/>
              <a:t>8/18/2011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2671C0-27D5-4A9B-9A76-E85636F91D47}" type="datetimeFigureOut">
              <a:rPr lang="en-US" smtClean="0"/>
              <a:pPr/>
              <a:t>8/18/2011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2671C0-27D5-4A9B-9A76-E85636F91D47}" type="datetimeFigureOut">
              <a:rPr lang="en-US" smtClean="0"/>
              <a:pPr/>
              <a:t>8/18/2011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2671C0-27D5-4A9B-9A76-E85636F91D47}" type="datetimeFigureOut">
              <a:rPr lang="en-US" smtClean="0"/>
              <a:pPr/>
              <a:t>8/18/2011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2671C0-27D5-4A9B-9A76-E85636F91D47}" type="datetimeFigureOut">
              <a:rPr lang="en-US" smtClean="0"/>
              <a:pPr/>
              <a:t>8/18/2011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2671C0-27D5-4A9B-9A76-E85636F91D47}" type="datetimeFigureOut">
              <a:rPr lang="en-US" smtClean="0"/>
              <a:pPr/>
              <a:t>8/18/2011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671C0-27D5-4A9B-9A76-E85636F91D47}" type="datetimeFigureOut">
              <a:rPr lang="en-US" smtClean="0"/>
              <a:pPr/>
              <a:t>8/18/2011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671C0-27D5-4A9B-9A76-E85636F91D47}" type="datetimeFigureOut">
              <a:rPr lang="en-US" smtClean="0"/>
              <a:pPr/>
              <a:t>8/18/2011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55CC73-FD87-4E76-9102-DBE5AFAF329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3000">
              <a:srgbClr val="5F5F5F"/>
            </a:gs>
            <a:gs pos="21001">
              <a:srgbClr val="5F5F5F"/>
            </a:gs>
            <a:gs pos="63000">
              <a:srgbClr val="FFFFFF"/>
            </a:gs>
            <a:gs pos="67000">
              <a:srgbClr val="B2B2B2"/>
            </a:gs>
            <a:gs pos="69000">
              <a:srgbClr val="292929"/>
            </a:gs>
            <a:gs pos="82001">
              <a:srgbClr val="777777"/>
            </a:gs>
            <a:gs pos="100000">
              <a:srgbClr val="EAEAE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2671C0-27D5-4A9B-9A76-E85636F91D47}" type="datetimeFigureOut">
              <a:rPr lang="en-US" smtClean="0"/>
              <a:pPr/>
              <a:t>8/18/2011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5CC73-FD87-4E76-9102-DBE5AFAF329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Civil Building Engineering </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Justin Houser</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ACA16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it?</a:t>
            </a:r>
            <a:endParaRPr lang="en-US" dirty="0"/>
          </a:p>
        </p:txBody>
      </p:sp>
      <p:sp>
        <p:nvSpPr>
          <p:cNvPr id="3" name="Content Placeholder 2"/>
          <p:cNvSpPr>
            <a:spLocks noGrp="1"/>
          </p:cNvSpPr>
          <p:nvPr>
            <p:ph idx="1"/>
          </p:nvPr>
        </p:nvSpPr>
        <p:spPr/>
        <p:txBody>
          <a:bodyPr/>
          <a:lstStyle/>
          <a:p>
            <a:r>
              <a:rPr lang="en-US" dirty="0"/>
              <a:t>Building engineers acquire knowledge in the planning, design, construction, operation, renovation and maintenance of buildings, together with an understanding of impacts on the surrounding environment. Building engineers explore all phases in the life cycle of a building. They identify problems and find appropriate solutions to improve the quality of living within the built environment.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a:t>Designing and construction of new buildings such as homes, museums and </a:t>
            </a:r>
            <a:r>
              <a:rPr lang="en-US" dirty="0" smtClean="0"/>
              <a:t>hospitals</a:t>
            </a:r>
          </a:p>
          <a:p>
            <a:r>
              <a:rPr lang="en-US" dirty="0" smtClean="0"/>
              <a:t>Ensuring </a:t>
            </a:r>
            <a:r>
              <a:rPr lang="en-US" dirty="0"/>
              <a:t>the health and safety of the built environment</a:t>
            </a:r>
            <a:r>
              <a:rPr lang="en-US" dirty="0" smtClean="0"/>
              <a:t>.</a:t>
            </a:r>
          </a:p>
          <a:p>
            <a:r>
              <a:rPr lang="en-US" dirty="0" smtClean="0"/>
              <a:t>Renovation </a:t>
            </a:r>
            <a:r>
              <a:rPr lang="en-US" dirty="0"/>
              <a:t>and </a:t>
            </a:r>
            <a:r>
              <a:rPr lang="en-US" dirty="0" err="1"/>
              <a:t>retrofiting</a:t>
            </a:r>
            <a:r>
              <a:rPr lang="en-US" dirty="0"/>
              <a:t> of older buildings for today's needs</a:t>
            </a:r>
            <a:r>
              <a:rPr lang="en-US" dirty="0" smtClean="0"/>
              <a:t>.</a:t>
            </a:r>
          </a:p>
          <a:p>
            <a:r>
              <a:rPr lang="en-US" dirty="0" smtClean="0"/>
              <a:t>Designing </a:t>
            </a:r>
            <a:r>
              <a:rPr lang="en-US" dirty="0"/>
              <a:t>the systems that make a building's living and working space comfortable.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Education </a:t>
            </a:r>
            <a:endParaRPr lang="en-US" dirty="0">
              <a:solidFill>
                <a:schemeClr val="bg1"/>
              </a:solidFill>
            </a:endParaRPr>
          </a:p>
        </p:txBody>
      </p:sp>
      <p:sp>
        <p:nvSpPr>
          <p:cNvPr id="3" name="Content Placeholder 2"/>
          <p:cNvSpPr>
            <a:spLocks noGrp="1"/>
          </p:cNvSpPr>
          <p:nvPr>
            <p:ph idx="1"/>
          </p:nvPr>
        </p:nvSpPr>
        <p:spPr/>
        <p:txBody>
          <a:bodyPr/>
          <a:lstStyle/>
          <a:p>
            <a:pPr lvl="4">
              <a:buNone/>
            </a:pPr>
            <a:r>
              <a:rPr lang="en-US" dirty="0">
                <a:solidFill>
                  <a:schemeClr val="bg1"/>
                </a:solidFill>
              </a:rPr>
              <a:t>Building engineering is a four-year </a:t>
            </a:r>
            <a:r>
              <a:rPr lang="en-US" dirty="0" err="1">
                <a:solidFill>
                  <a:schemeClr val="bg1"/>
                </a:solidFill>
              </a:rPr>
              <a:t>programme</a:t>
            </a:r>
            <a:r>
              <a:rPr lang="en-US" dirty="0">
                <a:solidFill>
                  <a:schemeClr val="bg1"/>
                </a:solidFill>
              </a:rPr>
              <a:t>. It is offered </a:t>
            </a:r>
            <a:r>
              <a:rPr lang="en-US" dirty="0" smtClean="0">
                <a:solidFill>
                  <a:schemeClr val="bg1"/>
                </a:solidFill>
              </a:rPr>
              <a:t>at location such as:</a:t>
            </a:r>
            <a:endParaRPr lang="en-US" dirty="0">
              <a:solidFill>
                <a:schemeClr val="bg1"/>
              </a:solidFill>
            </a:endParaRPr>
          </a:p>
        </p:txBody>
      </p:sp>
      <p:pic>
        <p:nvPicPr>
          <p:cNvPr id="1026" name="Picture 2" descr="http://upload.wikimedia.org/wikipedia/en/thumb/8/8a/ConcordiaUTexas.svg/200px-ConcordiaUTexas.svg.png"/>
          <p:cNvPicPr>
            <a:picLocks noChangeAspect="1" noChangeArrowheads="1"/>
          </p:cNvPicPr>
          <p:nvPr/>
        </p:nvPicPr>
        <p:blipFill>
          <a:blip r:embed="rId2"/>
          <a:srcRect/>
          <a:stretch>
            <a:fillRect/>
          </a:stretch>
        </p:blipFill>
        <p:spPr bwMode="auto">
          <a:xfrm>
            <a:off x="457200" y="2362200"/>
            <a:ext cx="1905000" cy="1962150"/>
          </a:xfrm>
          <a:prstGeom prst="rect">
            <a:avLst/>
          </a:prstGeom>
          <a:noFill/>
        </p:spPr>
      </p:pic>
      <p:pic>
        <p:nvPicPr>
          <p:cNvPr id="1028" name="Picture 4" descr="logo"/>
          <p:cNvPicPr>
            <a:picLocks noChangeAspect="1" noChangeArrowheads="1"/>
          </p:cNvPicPr>
          <p:nvPr/>
        </p:nvPicPr>
        <p:blipFill>
          <a:blip r:embed="rId3"/>
          <a:srcRect/>
          <a:stretch>
            <a:fillRect/>
          </a:stretch>
        </p:blipFill>
        <p:spPr bwMode="auto">
          <a:xfrm>
            <a:off x="6400800" y="2590800"/>
            <a:ext cx="2143125" cy="1428750"/>
          </a:xfrm>
          <a:prstGeom prst="rect">
            <a:avLst/>
          </a:prstGeom>
          <a:noFill/>
        </p:spPr>
      </p:pic>
      <p:pic>
        <p:nvPicPr>
          <p:cNvPr id="1030" name="Picture 6" descr="Logo"/>
          <p:cNvPicPr>
            <a:picLocks noChangeAspect="1" noChangeArrowheads="1"/>
          </p:cNvPicPr>
          <p:nvPr/>
        </p:nvPicPr>
        <p:blipFill>
          <a:blip r:embed="rId4"/>
          <a:srcRect/>
          <a:stretch>
            <a:fillRect/>
          </a:stretch>
        </p:blipFill>
        <p:spPr bwMode="auto">
          <a:xfrm>
            <a:off x="3048000" y="4648200"/>
            <a:ext cx="2667000" cy="90487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82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Salary Ranks</a:t>
            </a:r>
            <a:endParaRPr lang="en-US" dirty="0"/>
          </a:p>
        </p:txBody>
      </p:sp>
      <p:sp>
        <p:nvSpPr>
          <p:cNvPr id="3" name="Content Placeholder 2"/>
          <p:cNvSpPr>
            <a:spLocks noGrp="1"/>
          </p:cNvSpPr>
          <p:nvPr>
            <p:ph idx="1"/>
          </p:nvPr>
        </p:nvSpPr>
        <p:spPr/>
        <p:txBody>
          <a:bodyPr/>
          <a:lstStyle/>
          <a:p>
            <a:r>
              <a:rPr lang="en-US" dirty="0"/>
              <a:t>Median </a:t>
            </a:r>
            <a:r>
              <a:rPr lang="en-US" dirty="0" smtClean="0"/>
              <a:t>salary   (experienced</a:t>
            </a:r>
            <a:r>
              <a:rPr lang="en-US" dirty="0"/>
              <a:t>)$</a:t>
            </a:r>
            <a:r>
              <a:rPr lang="en-US" dirty="0" smtClean="0"/>
              <a:t>79,700</a:t>
            </a:r>
          </a:p>
          <a:p>
            <a:r>
              <a:rPr lang="en-US" dirty="0" smtClean="0"/>
              <a:t>Top pay $</a:t>
            </a:r>
            <a:r>
              <a:rPr lang="en-US" dirty="0"/>
              <a:t>119,000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4F622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Jobs   </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Commercial Building Engineer-</a:t>
            </a:r>
            <a:r>
              <a:rPr lang="en-US" sz="2800" dirty="0"/>
              <a:t> Instruction areas include refrigeration and building systems, boiler operations, and hazardous waste management.  Students learn to regulate and maintain heating, cooling, and ventilation systems for commercial buildings.</a:t>
            </a:r>
            <a:endParaRPr lang="en-US" sz="2800" dirty="0" smtClean="0"/>
          </a:p>
          <a:p>
            <a:r>
              <a:rPr lang="en-US" sz="3000" dirty="0" smtClean="0"/>
              <a:t>Office Building Engineer - is a field of engineering dealing with the analysis and design of structures that support or resist loads. Structural engineering is usually considered a specialty within civil engineering, but it can also be studied in its own right.</a:t>
            </a:r>
            <a:endParaRPr lang="en-US" sz="3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you might work </a:t>
            </a:r>
            <a:endParaRPr lang="en-US" dirty="0"/>
          </a:p>
        </p:txBody>
      </p:sp>
      <p:sp>
        <p:nvSpPr>
          <p:cNvPr id="3" name="Content Placeholder 2"/>
          <p:cNvSpPr>
            <a:spLocks noGrp="1"/>
          </p:cNvSpPr>
          <p:nvPr>
            <p:ph idx="1"/>
          </p:nvPr>
        </p:nvSpPr>
        <p:spPr/>
        <p:txBody>
          <a:bodyPr/>
          <a:lstStyle/>
          <a:p>
            <a:r>
              <a:rPr lang="en-US" dirty="0" smtClean="0"/>
              <a:t>Anywhere there is any type of construction.</a:t>
            </a:r>
          </a:p>
          <a:p>
            <a:pPr lvl="3">
              <a:buFont typeface="Wingdings" pitchFamily="2" charset="2"/>
              <a:buChar char="Ø"/>
            </a:pPr>
            <a:r>
              <a:rPr lang="en-US" dirty="0" smtClean="0"/>
              <a:t>Local</a:t>
            </a:r>
          </a:p>
          <a:p>
            <a:pPr lvl="4">
              <a:buFont typeface="Wingdings" pitchFamily="2" charset="2"/>
              <a:buChar char="§"/>
            </a:pPr>
            <a:r>
              <a:rPr lang="en-US" dirty="0" smtClean="0"/>
              <a:t>Commercial  </a:t>
            </a:r>
          </a:p>
          <a:p>
            <a:pPr lvl="4">
              <a:buFont typeface="Wingdings" pitchFamily="2" charset="2"/>
              <a:buChar char="§"/>
            </a:pPr>
            <a:r>
              <a:rPr lang="en-US" dirty="0" smtClean="0"/>
              <a:t>Private</a:t>
            </a:r>
          </a:p>
          <a:p>
            <a:pPr lvl="3">
              <a:buFont typeface="Wingdings" pitchFamily="2" charset="2"/>
              <a:buChar char="Ø"/>
            </a:pPr>
            <a:r>
              <a:rPr lang="en-US" dirty="0" smtClean="0"/>
              <a:t>International   </a:t>
            </a:r>
            <a:r>
              <a:rPr lang="en-US" dirty="0" smtClean="0"/>
              <a:t> </a:t>
            </a:r>
          </a:p>
          <a:p>
            <a:pPr lvl="4">
              <a:buFont typeface="Wingdings" pitchFamily="2" charset="2"/>
              <a:buChar char="§"/>
            </a:pPr>
            <a:r>
              <a:rPr lang="en-US" dirty="0" smtClean="0"/>
              <a:t>Commercial </a:t>
            </a:r>
          </a:p>
          <a:p>
            <a:pPr lvl="4">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185</Words>
  <Application>Microsoft Office PowerPoint</Application>
  <PresentationFormat>On-screen Show (4:3)</PresentationFormat>
  <Paragraphs>24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Civil Building Engineering </vt:lpstr>
      <vt:lpstr>What is it?</vt:lpstr>
      <vt:lpstr>Examples!</vt:lpstr>
      <vt:lpstr>Education </vt:lpstr>
      <vt:lpstr>Salary Ranks</vt:lpstr>
      <vt:lpstr>Specific Jobs   </vt:lpstr>
      <vt:lpstr>Where you might work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Building Engineering </dc:title>
  <dc:creator>dakota sheffield</dc:creator>
  <cp:lastModifiedBy>dakota sheffield</cp:lastModifiedBy>
  <cp:revision>4</cp:revision>
  <dcterms:created xsi:type="dcterms:W3CDTF">2011-08-17T12:16:05Z</dcterms:created>
  <dcterms:modified xsi:type="dcterms:W3CDTF">2011-08-18T12:00:40Z</dcterms:modified>
</cp:coreProperties>
</file>